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embeddedFontLst>
    <p:embeddedFont>
      <p:font typeface="a발레리노" panose="02020600000000000000" pitchFamily="18" charset="-127"/>
      <p:regular r:id="rId25"/>
    </p:embeddedFont>
    <p:embeddedFont>
      <p:font typeface="a타이틀고딕3" panose="02020600000000000000" pitchFamily="18" charset="-127"/>
      <p:regular r:id="rId26"/>
    </p:embeddedFont>
    <p:embeddedFont>
      <p:font typeface="Bebas Neue" panose="020B0600000101010101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bb54a6871_1_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ebb54a6871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bb54a6871_1_3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ebb54a6871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bb54a6871_1_27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ebb54a6871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bb54a6871_1_3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ebb54a6871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bb54a6871_1_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bb54a6871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bb54a6871_1_1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ebb54a6871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bb54a6871_1_6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bb54a6871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bb54a6871_1_23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ebb54a6871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bb54a6871_1_17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ebb54a6871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bb54a68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bb54a6871_0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bb54a6871_3_6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ebb54a6871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bb54a6871_1_35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ebb54a6871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bb54a6871_1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ebb54a687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b54a6871_1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1인당 GDP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인도 - 2,099.50USD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방글라데시 - 1,855.74USD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ebb54a687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bb54a6871_0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bb54a68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b54a6871_1_13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bb54a6871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837" y="1037419"/>
            <a:ext cx="1129700" cy="11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49" y="1536314"/>
            <a:ext cx="1354024" cy="1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7975" y="4417995"/>
            <a:ext cx="3406724" cy="24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2320350" y="843131"/>
            <a:ext cx="13647300" cy="87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0" dirty="0">
                <a:latin typeface="a발레리노" panose="02020600000000000000" pitchFamily="18" charset="-127"/>
                <a:ea typeface="a발레리노" panose="02020600000000000000" pitchFamily="18" charset="-127"/>
                <a:cs typeface="Impact"/>
                <a:sym typeface="Impact"/>
              </a:rPr>
              <a:t>COVID-19</a:t>
            </a:r>
            <a:endParaRPr sz="21600" dirty="0">
              <a:latin typeface="a발레리노" panose="02020600000000000000" pitchFamily="18" charset="-127"/>
              <a:ea typeface="a발레리노" panose="02020600000000000000" pitchFamily="18" charset="-127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600" dirty="0">
                <a:solidFill>
                  <a:schemeClr val="dk1"/>
                </a:solidFill>
                <a:latin typeface="a발레리노" panose="02020600000000000000" pitchFamily="18" charset="-127"/>
                <a:ea typeface="a발레리노" panose="02020600000000000000" pitchFamily="18" charset="-127"/>
                <a:cs typeface="Impact"/>
                <a:sym typeface="Impact"/>
              </a:rPr>
              <a:t>India</a:t>
            </a:r>
            <a:endParaRPr sz="21600" dirty="0">
              <a:latin typeface="a발레리노" panose="02020600000000000000" pitchFamily="18" charset="-127"/>
              <a:ea typeface="a발레리노" panose="02020600000000000000" pitchFamily="18" charset="-127"/>
              <a:cs typeface="Impact"/>
              <a:sym typeface="Impac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317450" y="7616129"/>
            <a:ext cx="8650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3F5FFF"/>
                </a:solidFill>
              </a:rPr>
              <a:t> </a:t>
            </a:r>
            <a:r>
              <a:rPr lang="en-US" sz="2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2500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en-US" sz="2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그리고</a:t>
            </a:r>
            <a:r>
              <a:rPr lang="en-US" sz="2500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2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2500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vs </a:t>
            </a:r>
            <a:r>
              <a:rPr lang="en-US" sz="2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방글라데시</a:t>
            </a:r>
            <a:endParaRPr sz="180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194125" y="9005628"/>
            <a:ext cx="82803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6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4조 </a:t>
            </a:r>
            <a:r>
              <a:rPr lang="en-US" sz="2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곽승현</a:t>
            </a:r>
            <a:r>
              <a:rPr lang="en-US" sz="2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    </a:t>
            </a:r>
            <a:r>
              <a:rPr lang="en-US" sz="2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윤지원</a:t>
            </a:r>
            <a:r>
              <a:rPr lang="en-US" sz="2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     </a:t>
            </a:r>
            <a:r>
              <a:rPr lang="en-US" sz="2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이창준</a:t>
            </a:r>
            <a:endParaRPr sz="250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9225" y="8926799"/>
            <a:ext cx="779500" cy="82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4038" y="8896428"/>
            <a:ext cx="779509" cy="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95025" y="8947154"/>
            <a:ext cx="779500" cy="7850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20981200" y="1885950"/>
            <a:ext cx="123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" y="0"/>
            <a:ext cx="18288000" cy="3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9929425"/>
            <a:ext cx="18288000" cy="3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560644" y="779471"/>
            <a:ext cx="2000276" cy="233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589215" y="3122991"/>
            <a:ext cx="5285962" cy="74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월별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589215" y="4941637"/>
            <a:ext cx="5285962" cy="74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도시별 확진자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89215" y="3963877"/>
            <a:ext cx="4898413" cy="9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6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3375" y="2535150"/>
            <a:ext cx="12520376" cy="74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3;p21">
            <a:extLst>
              <a:ext uri="{FF2B5EF4-FFF2-40B4-BE49-F238E27FC236}">
                <a16:creationId xmlns:a16="http://schemas.microsoft.com/office/drawing/2014/main" id="{1C3F5B56-0528-4AEB-9224-126DD3DEDA00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589215" y="3122991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월별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89215" y="3979634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589215" y="4820520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도시별 확진자</a:t>
            </a: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063" y="2900374"/>
            <a:ext cx="7853074" cy="50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3;p21">
            <a:extLst>
              <a:ext uri="{FF2B5EF4-FFF2-40B4-BE49-F238E27FC236}">
                <a16:creationId xmlns:a16="http://schemas.microsoft.com/office/drawing/2014/main" id="{7E749F34-BD50-41A1-8582-E9787505EB9E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589215" y="3122991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월별</a:t>
            </a:r>
            <a:r>
              <a:rPr lang="en-US" sz="27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확진자</a:t>
            </a:r>
            <a:r>
              <a:rPr lang="en-US" sz="27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사망자</a:t>
            </a:r>
            <a:endParaRPr sz="18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589215" y="3979634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</a:t>
            </a:r>
            <a:r>
              <a:rPr lang="en-US" sz="27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확진자</a:t>
            </a:r>
            <a:r>
              <a:rPr lang="en-US" sz="27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/</a:t>
            </a:r>
            <a:r>
              <a:rPr lang="en-US" sz="27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사망자</a:t>
            </a:r>
            <a:endParaRPr sz="18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589215" y="4820520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3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도시별</a:t>
            </a:r>
            <a:r>
              <a:rPr lang="en-US" sz="3500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500" dirty="0" err="1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확진자</a:t>
            </a:r>
            <a:r>
              <a:rPr lang="en-US" sz="3500" b="0" i="0" u="none" strike="noStrike" cap="none" dirty="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6725" y="4140675"/>
            <a:ext cx="13137476" cy="6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3;p21">
            <a:extLst>
              <a:ext uri="{FF2B5EF4-FFF2-40B4-BE49-F238E27FC236}">
                <a16:creationId xmlns:a16="http://schemas.microsoft.com/office/drawing/2014/main" id="{A429463E-6CEB-4D21-96B3-97F8124F58FB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589215" y="3122991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r>
              <a:rPr lang="en-US" sz="2700"/>
              <a:t>월별 확진자/사망자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589215" y="3979634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r>
              <a:rPr lang="en-US" sz="2700"/>
              <a:t>일별 확진자/사망자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589215" y="4820520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lang="en-US" sz="3500">
                <a:solidFill>
                  <a:srgbClr val="3F5FFF"/>
                </a:solidFill>
              </a:rPr>
              <a:t>도시별 확진자</a:t>
            </a:r>
            <a:r>
              <a:rPr lang="en-US" sz="3500" b="0" i="0" u="none" strike="noStrike" cap="none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800" y="3870900"/>
            <a:ext cx="13084200" cy="62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3;p21">
            <a:extLst>
              <a:ext uri="{FF2B5EF4-FFF2-40B4-BE49-F238E27FC236}">
                <a16:creationId xmlns:a16="http://schemas.microsoft.com/office/drawing/2014/main" id="{3EF023A7-E4DC-4EFD-9162-3E120AF4732A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589215" y="3122991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월별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589215" y="3979634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589215" y="4820520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도시별 확진자</a:t>
            </a: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2925" y="4034108"/>
            <a:ext cx="13137475" cy="61046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3;p21">
            <a:extLst>
              <a:ext uri="{FF2B5EF4-FFF2-40B4-BE49-F238E27FC236}">
                <a16:creationId xmlns:a16="http://schemas.microsoft.com/office/drawing/2014/main" id="{9F220A13-52AD-43C2-AA75-F50D8B78740E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/>
        </p:nvSpPr>
        <p:spPr>
          <a:xfrm>
            <a:off x="1855558" y="3360089"/>
            <a:ext cx="4198500" cy="6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2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6534325" y="4314725"/>
            <a:ext cx="41985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34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vs </a:t>
            </a:r>
            <a:r>
              <a:rPr lang="en-US" sz="34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방글라데시</a:t>
            </a:r>
            <a:endParaRPr sz="180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954394" y="5106869"/>
            <a:ext cx="2853359" cy="4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317897" y="5272538"/>
            <a:ext cx="2857678" cy="12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/>
        </p:nvSpPr>
        <p:spPr>
          <a:xfrm>
            <a:off x="4572004" y="2918403"/>
            <a:ext cx="71694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8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8344" y="1982249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7049" y="2221675"/>
            <a:ext cx="12520375" cy="7860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3;p27">
            <a:extLst>
              <a:ext uri="{FF2B5EF4-FFF2-40B4-BE49-F238E27FC236}">
                <a16:creationId xmlns:a16="http://schemas.microsoft.com/office/drawing/2014/main" id="{2182D390-7E6A-4F5E-819C-D6D16BC38987}"/>
              </a:ext>
            </a:extLst>
          </p:cNvPr>
          <p:cNvSpPr txBox="1"/>
          <p:nvPr/>
        </p:nvSpPr>
        <p:spPr>
          <a:xfrm>
            <a:off x="5597620" y="981436"/>
            <a:ext cx="5403467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vs </a:t>
            </a:r>
            <a:r>
              <a:rPr lang="en-US" sz="4000" dirty="0" err="1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방글라데시</a:t>
            </a:r>
            <a:endParaRPr sz="4000" i="0" u="none" strike="noStrike" cap="none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/>
        </p:nvSpPr>
        <p:spPr>
          <a:xfrm>
            <a:off x="1855558" y="3360089"/>
            <a:ext cx="4198500" cy="6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2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6869775" y="4370650"/>
            <a:ext cx="41985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</a:t>
            </a:r>
            <a:r>
              <a:rPr lang="en-US" sz="34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결과</a:t>
            </a:r>
            <a:endParaRPr sz="180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954394" y="5106869"/>
            <a:ext cx="2853359" cy="4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317897" y="5272538"/>
            <a:ext cx="2857678" cy="12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/>
        </p:nvSpPr>
        <p:spPr>
          <a:xfrm>
            <a:off x="5427057" y="1095895"/>
            <a:ext cx="6109994" cy="8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</a:t>
            </a:r>
            <a:r>
              <a:rPr 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8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결과</a:t>
            </a:r>
            <a:r>
              <a:rPr 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8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요약</a:t>
            </a:r>
            <a:r>
              <a:rPr 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" y="23849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6684" y="2936700"/>
            <a:ext cx="9314625" cy="508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4933354" y="6305580"/>
            <a:ext cx="2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Bebas Neue"/>
                <a:ea typeface="Bebas Neue"/>
                <a:cs typeface="Bebas Neue"/>
                <a:sym typeface="Bebas Neue"/>
              </a:rPr>
              <a:t>climate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1255" y="4120096"/>
            <a:ext cx="1645502" cy="171943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8005145" y="6305573"/>
            <a:ext cx="2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HEALTH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11062615" y="6305580"/>
            <a:ext cx="2436000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ECONOMIC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</a:t>
            </a:r>
            <a:r>
              <a:rPr lang="en-US" sz="2500">
                <a:latin typeface="Bebas Neue"/>
                <a:ea typeface="Bebas Neue"/>
                <a:cs typeface="Bebas Neue"/>
                <a:sym typeface="Bebas Neue"/>
              </a:rPr>
              <a:t>tatus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6040948" y="5313230"/>
            <a:ext cx="3306951" cy="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098438" y="5313230"/>
            <a:ext cx="3306951" cy="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/>
        </p:nvSpPr>
        <p:spPr>
          <a:xfrm>
            <a:off x="5769924" y="8193650"/>
            <a:ext cx="62295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 dirty="0" err="1">
                <a:solidFill>
                  <a:schemeClr val="dk1"/>
                </a:solidFill>
                <a:highlight>
                  <a:srgbClr val="FFFFFF"/>
                </a:highlight>
              </a:rPr>
              <a:t>大同小異</a:t>
            </a:r>
            <a:endParaRPr sz="6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60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6021" y="4317149"/>
            <a:ext cx="2001597" cy="17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37051" y="3811688"/>
            <a:ext cx="1645498" cy="233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/>
        </p:nvSpPr>
        <p:spPr>
          <a:xfrm>
            <a:off x="1855558" y="3360089"/>
            <a:ext cx="4198500" cy="6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2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7288650" y="4538350"/>
            <a:ext cx="41985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GUI </a:t>
            </a:r>
            <a:r>
              <a:rPr lang="en-US" sz="34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</a:t>
            </a:r>
            <a:endParaRPr sz="180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341" name="Google Shape;3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954394" y="5106869"/>
            <a:ext cx="2853359" cy="4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317897" y="5272538"/>
            <a:ext cx="2857678" cy="12176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11487155" y="4293870"/>
            <a:ext cx="59121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124825" y="1307704"/>
            <a:ext cx="4801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latin typeface="Bebas Neue"/>
                <a:ea typeface="a발레리노" panose="02020600000000000000" pitchFamily="18" charset="-127"/>
                <a:cs typeface="Bebas Neue"/>
                <a:sym typeface="Bebas Neue"/>
              </a:rPr>
              <a:t>TIMELINE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a발레리노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141" y="2621854"/>
            <a:ext cx="3826087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243" y="3042250"/>
            <a:ext cx="15278576" cy="6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/>
        </p:nvSpPr>
        <p:spPr>
          <a:xfrm>
            <a:off x="489894" y="378046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419" y="2079849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58343" y="639654"/>
            <a:ext cx="12520386" cy="3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93;p27">
            <a:extLst>
              <a:ext uri="{FF2B5EF4-FFF2-40B4-BE49-F238E27FC236}">
                <a16:creationId xmlns:a16="http://schemas.microsoft.com/office/drawing/2014/main" id="{3B069EDB-287C-4B33-8E37-0C726F2EE6F5}"/>
              </a:ext>
            </a:extLst>
          </p:cNvPr>
          <p:cNvSpPr txBox="1"/>
          <p:nvPr/>
        </p:nvSpPr>
        <p:spPr>
          <a:xfrm>
            <a:off x="5597620" y="1048088"/>
            <a:ext cx="5403467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GUI </a:t>
            </a:r>
            <a:r>
              <a:rPr lang="ko-KR" altLang="en-US" sz="4000" i="0" u="none" strike="noStrike" cap="none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</a:t>
            </a:r>
            <a:endParaRPr sz="4000" i="0" u="none" strike="noStrike" cap="none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2" name="GUI 동영상">
            <a:hlinkClick r:id="" action="ppaction://media"/>
            <a:extLst>
              <a:ext uri="{FF2B5EF4-FFF2-40B4-BE49-F238E27FC236}">
                <a16:creationId xmlns:a16="http://schemas.microsoft.com/office/drawing/2014/main" id="{359C745C-7DC1-46D2-9A2C-9A25FC162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9000" y="2709346"/>
            <a:ext cx="11430000" cy="642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7112" y="6666961"/>
            <a:ext cx="11873787" cy="3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 txBox="1"/>
          <p:nvPr/>
        </p:nvSpPr>
        <p:spPr>
          <a:xfrm>
            <a:off x="333600" y="3472350"/>
            <a:ext cx="17620800" cy="3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0" dirty="0">
                <a:latin typeface="a발레리노" panose="02020600000000000000" pitchFamily="18" charset="-127"/>
                <a:ea typeface="a발레리노" panose="02020600000000000000" pitchFamily="18" charset="-127"/>
              </a:rPr>
              <a:t>Q&amp;A</a:t>
            </a:r>
            <a:endParaRPr sz="400" b="0" i="0" u="none" strike="noStrike" cap="none" dirty="0">
              <a:solidFill>
                <a:schemeClr val="dk1"/>
              </a:solidFill>
              <a:latin typeface="a발레리노" panose="02020600000000000000" pitchFamily="18" charset="-127"/>
              <a:ea typeface="a발레리노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962" y="3261690"/>
            <a:ext cx="11873787" cy="31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7112" y="6666961"/>
            <a:ext cx="11873787" cy="3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 txBox="1"/>
          <p:nvPr/>
        </p:nvSpPr>
        <p:spPr>
          <a:xfrm>
            <a:off x="333600" y="3472350"/>
            <a:ext cx="17620800" cy="3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0" b="0" i="0" u="none" strike="noStrike" cap="none" dirty="0" err="1">
                <a:solidFill>
                  <a:srgbClr val="000000"/>
                </a:solidFill>
                <a:latin typeface="a발레리노" panose="02020600000000000000" pitchFamily="18" charset="-127"/>
                <a:ea typeface="a발레리노" panose="02020600000000000000" pitchFamily="18" charset="-127"/>
                <a:sym typeface="Arial"/>
              </a:rPr>
              <a:t>감사합니다</a:t>
            </a:r>
            <a:endParaRPr sz="400" b="0" i="0" u="none" strike="noStrike" cap="none" dirty="0">
              <a:solidFill>
                <a:schemeClr val="dk1"/>
              </a:solidFill>
              <a:latin typeface="a발레리노" panose="02020600000000000000" pitchFamily="18" charset="-127"/>
              <a:ea typeface="a발레리노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962" y="3261690"/>
            <a:ext cx="11873787" cy="31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8056397" y="2282923"/>
            <a:ext cx="1072174" cy="92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522541" y="2063867"/>
            <a:ext cx="6481248" cy="206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9128571" y="2496975"/>
            <a:ext cx="67968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9128576" y="3258261"/>
            <a:ext cx="8655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 코로나 현황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9128576" y="4019531"/>
            <a:ext cx="8655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 vs 방글라데시 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9128576" y="5542068"/>
            <a:ext cx="8655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GUI 환경 구현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2541" y="3605104"/>
            <a:ext cx="3826087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694224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9128576" y="4780793"/>
            <a:ext cx="8655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결과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487" y="4268888"/>
            <a:ext cx="1372050" cy="16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4125" y="6056450"/>
            <a:ext cx="2662775" cy="3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855558" y="3360089"/>
            <a:ext cx="4198650" cy="66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930772" y="4396209"/>
            <a:ext cx="34341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주제 선정</a:t>
            </a:r>
            <a:endParaRPr sz="340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954394" y="5106869"/>
            <a:ext cx="2853359" cy="4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317897" y="5272538"/>
            <a:ext cx="2857678" cy="12176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1487155" y="4293870"/>
            <a:ext cx="5912049" cy="316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</a:t>
            </a: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. 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 선정</a:t>
            </a:r>
            <a:endParaRPr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</a:t>
            </a: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. 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 - 인도</a:t>
            </a:r>
            <a:endParaRPr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. 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비교군 선정 이유 - 방글라데시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589215" y="3054554"/>
            <a:ext cx="4898413" cy="9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 선정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572004" y="2918403"/>
            <a:ext cx="7169400" cy="4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7"/>
          <p:cNvSpPr txBox="1"/>
          <p:nvPr/>
        </p:nvSpPr>
        <p:spPr>
          <a:xfrm>
            <a:off x="5427049" y="1117800"/>
            <a:ext cx="75330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 선정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60654" y="779475"/>
            <a:ext cx="33459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89215" y="4069769"/>
            <a:ext cx="5285962" cy="74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89215" y="4941637"/>
            <a:ext cx="5285962" cy="74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비교군 주제 선정 및 이유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82267" y="2979841"/>
            <a:ext cx="5147826" cy="66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2633699" y="3829565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유기 동물 관리 &amp; 동물병원 약국정보</a:t>
            </a:r>
            <a:endParaRPr sz="16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2633701" y="5392998"/>
            <a:ext cx="2892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배달관련 유동 인구 데이터</a:t>
            </a:r>
            <a:endParaRPr sz="16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3511650" y="7003200"/>
            <a:ext cx="2000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가축 전염병</a:t>
            </a:r>
            <a:r>
              <a:rPr lang="en-US" sz="16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3689699" y="8514999"/>
            <a:ext cx="24117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요일/ 연령대/ </a:t>
            </a:r>
            <a:endParaRPr sz="160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사고 유형별 교통 사고</a:t>
            </a:r>
            <a:r>
              <a:rPr lang="en-US" sz="16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5487654" y="3827910"/>
            <a:ext cx="6330848" cy="2265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6055293" y="4053313"/>
            <a:ext cx="5455542" cy="115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32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32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32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</a:t>
            </a:r>
            <a:r>
              <a:rPr lang="en-US" sz="32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3400" dirty="0">
                <a:solidFill>
                  <a:srgbClr val="FFFFFF"/>
                </a:solidFill>
                <a:highlight>
                  <a:srgbClr val="FFFFFF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3200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/>
        </p:nvSpPr>
        <p:spPr>
          <a:xfrm>
            <a:off x="15725701" y="1029301"/>
            <a:ext cx="1563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(\_(\</a:t>
            </a:r>
            <a:endParaRPr sz="18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(„• ֊ •„)</a:t>
            </a:r>
            <a:endParaRPr sz="18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O💖O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2700"/>
              </a:spcBef>
              <a:spcAft>
                <a:spcPts val="0"/>
              </a:spcAft>
              <a:buSzPts val="1100"/>
              <a:buNone/>
            </a:pPr>
            <a:endParaRPr sz="1800"/>
          </a:p>
        </p:txBody>
      </p:sp>
      <p:sp>
        <p:nvSpPr>
          <p:cNvPr id="153" name="Google Shape;153;p18"/>
          <p:cNvSpPr txBox="1"/>
          <p:nvPr/>
        </p:nvSpPr>
        <p:spPr>
          <a:xfrm>
            <a:off x="5427057" y="1105496"/>
            <a:ext cx="83943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9186417" y="3054541"/>
            <a:ext cx="5147826" cy="66189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589215" y="3054554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 선정</a:t>
            </a:r>
            <a:endParaRPr sz="27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701040" y="3894369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  <a:endParaRPr sz="3500" b="0" i="0" u="none" strike="noStrike" cap="none">
              <a:solidFill>
                <a:srgbClr val="3F5FFF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89215" y="4941637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비교군 주제 선정 및 이유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0577949" y="4014254"/>
            <a:ext cx="2540964" cy="66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인구</a:t>
            </a:r>
            <a:r>
              <a:rPr lang="ko-KR" altLang="en-US" sz="27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</a:t>
            </a:r>
            <a:r>
              <a:rPr lang="en-US" sz="27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2위</a:t>
            </a:r>
            <a:endParaRPr sz="2700" dirty="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0577949" y="5102240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코로나 확진수 2위</a:t>
            </a:r>
            <a:endParaRPr sz="200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0577949" y="5885903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신뢰할만한</a:t>
            </a:r>
            <a:r>
              <a:rPr lang="en-US" sz="16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공개</a:t>
            </a:r>
            <a:r>
              <a:rPr lang="en-US" sz="16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</a:t>
            </a:r>
            <a:r>
              <a:rPr lang="en-US" sz="1600" dirty="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보유</a:t>
            </a:r>
            <a:endParaRPr sz="1600" dirty="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9882187" y="8899078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카스트제도 -- 하층민이 많다.</a:t>
            </a:r>
            <a:endParaRPr sz="16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0577962" y="7235828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위생관념에 취약하다. 확진자 ♕</a:t>
            </a:r>
            <a:endParaRPr sz="1600">
              <a:solidFill>
                <a:srgbClr val="FFFFFF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5427047" y="1117800"/>
            <a:ext cx="114468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비교군</a:t>
            </a:r>
            <a:r>
              <a:rPr lang="en-US" sz="5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5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선정</a:t>
            </a:r>
            <a:r>
              <a:rPr lang="en-US" sz="5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및 </a:t>
            </a:r>
            <a:r>
              <a:rPr lang="en-US" sz="5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이유</a:t>
            </a:r>
            <a:endParaRPr sz="18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19" y="2356674"/>
            <a:ext cx="12450332" cy="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3600431" y="4272768"/>
            <a:ext cx="42783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유기 동물 관리 &amp; 동물병원 약국정보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배달관련 유동 인구 데이터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가축 전염병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2870420" y="6887415"/>
            <a:ext cx="40323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589215" y="3054554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270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 선정</a:t>
            </a:r>
            <a:endParaRPr sz="27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589215" y="3993569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  <a:endParaRPr sz="27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201615" y="4885137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3F5FFF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2900">
                <a:solidFill>
                  <a:srgbClr val="3F5FFF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비교군 주제 선정 및 이유</a:t>
            </a:r>
            <a:endParaRPr sz="2900" b="0" i="0" u="none" strike="noStrike" cap="none">
              <a:solidFill>
                <a:srgbClr val="3F5FFF"/>
              </a:solidFill>
              <a:highlight>
                <a:schemeClr val="lt1"/>
              </a:highligh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325" y="2535151"/>
            <a:ext cx="7557151" cy="716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651" y="5817713"/>
            <a:ext cx="2483550" cy="1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71050" y="5799109"/>
            <a:ext cx="2547200" cy="18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6769750" y="3429000"/>
            <a:ext cx="1956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기후</a:t>
            </a:r>
            <a:endParaRPr sz="4100"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487625" y="7983025"/>
            <a:ext cx="3065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지리적 위치</a:t>
            </a:r>
            <a:endParaRPr sz="4100"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5222600" y="5368375"/>
            <a:ext cx="3065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1인당 GDP</a:t>
            </a:r>
            <a:endParaRPr sz="4100"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/>
        </p:nvSpPr>
        <p:spPr>
          <a:xfrm>
            <a:off x="1855558" y="3360089"/>
            <a:ext cx="4198500" cy="6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0" b="0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2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6436526" y="4353850"/>
            <a:ext cx="4198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인도 코로나 현황</a:t>
            </a:r>
            <a:endParaRPr sz="180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954394" y="5106869"/>
            <a:ext cx="2853359" cy="4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317897" y="5272538"/>
            <a:ext cx="2857678" cy="121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11487155" y="4293870"/>
            <a:ext cx="59121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01. 월별 확진자/ 사망자 현황</a:t>
            </a:r>
            <a:endParaRPr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</a:t>
            </a: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. 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 확진자/ 사망자 현황</a:t>
            </a:r>
            <a:endParaRPr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en-US" sz="2200" b="0" i="0" u="none" strike="noStrike" cap="none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. </a:t>
            </a:r>
            <a:r>
              <a:rPr lang="en-US" sz="2200">
                <a:solidFill>
                  <a:srgbClr val="FFF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도시별 확진자 현황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/>
        </p:nvSpPr>
        <p:spPr>
          <a:xfrm>
            <a:off x="589215" y="3054554"/>
            <a:ext cx="48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01 </a:t>
            </a:r>
            <a:r>
              <a:rPr lang="en-US" sz="3500">
                <a:solidFill>
                  <a:srgbClr val="3F5FFF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월별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560644" y="779471"/>
            <a:ext cx="20004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4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89215" y="4069769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02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일별 확진자/사망자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89215" y="4941637"/>
            <a:ext cx="5286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03 </a:t>
            </a:r>
            <a:r>
              <a:rPr lang="en-US" sz="27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도시별 확진자</a:t>
            </a:r>
            <a:endParaRPr sz="1800" b="0" i="0" u="none" strike="noStrike" cap="none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54" y="2221684"/>
            <a:ext cx="4407508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93037" y="5222544"/>
            <a:ext cx="9271840" cy="4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12633699" y="3829565"/>
            <a:ext cx="3756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유기 동물 관리 &amp; 동물병원 약국정보</a:t>
            </a:r>
            <a:endParaRPr sz="16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12633701" y="5392998"/>
            <a:ext cx="2892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배달관련 유동 인구 데이터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3511650" y="7003200"/>
            <a:ext cx="2000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가축 전염병</a:t>
            </a: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3689699" y="8514999"/>
            <a:ext cx="24117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요일/ 연령대/ 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사고 유형별 교통 사고</a:t>
            </a: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8343" y="639654"/>
            <a:ext cx="12520385" cy="31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7615" y="6360475"/>
            <a:ext cx="486727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7631" y="4590248"/>
            <a:ext cx="48672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92000" y="1929926"/>
            <a:ext cx="6867050" cy="662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9975" y="2221687"/>
            <a:ext cx="4802583" cy="204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03;p21">
            <a:extLst>
              <a:ext uri="{FF2B5EF4-FFF2-40B4-BE49-F238E27FC236}">
                <a16:creationId xmlns:a16="http://schemas.microsoft.com/office/drawing/2014/main" id="{EC4A7F8E-5669-4701-9D86-499E21EFFFAF}"/>
              </a:ext>
            </a:extLst>
          </p:cNvPr>
          <p:cNvSpPr txBox="1"/>
          <p:nvPr/>
        </p:nvSpPr>
        <p:spPr>
          <a:xfrm>
            <a:off x="5358343" y="826003"/>
            <a:ext cx="6231551" cy="89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인도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코로나19 </a:t>
            </a:r>
            <a:r>
              <a:rPr lang="en-US" sz="4000" dirty="0" err="1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</a:t>
            </a:r>
            <a:r>
              <a:rPr lang="en-US" sz="4000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sz="4000" dirty="0">
                <a:solidFill>
                  <a:schemeClr val="lt1"/>
                </a:solidFill>
                <a:highlight>
                  <a:schemeClr val="lt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Microsoft Yahei"/>
                <a:sym typeface="Microsoft Yahei"/>
              </a:rPr>
              <a:t>🍛</a:t>
            </a:r>
            <a:endParaRPr sz="2400" b="0" i="0" u="none" strike="noStrike" cap="none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400</Words>
  <Application>Microsoft Office PowerPoint</Application>
  <PresentationFormat>사용자 지정</PresentationFormat>
  <Paragraphs>120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a발레리노</vt:lpstr>
      <vt:lpstr>Arial</vt:lpstr>
      <vt:lpstr>Bebas Neue</vt:lpstr>
      <vt:lpstr>Calibri</vt:lpstr>
      <vt:lpstr>a타이틀고딕3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곽승호</cp:lastModifiedBy>
  <cp:revision>3</cp:revision>
  <dcterms:modified xsi:type="dcterms:W3CDTF">2021-09-12T12:44:56Z</dcterms:modified>
</cp:coreProperties>
</file>